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319" r:id="rId3"/>
    <p:sldId id="314" r:id="rId4"/>
    <p:sldId id="315" r:id="rId5"/>
    <p:sldId id="332" r:id="rId6"/>
    <p:sldId id="320" r:id="rId7"/>
    <p:sldId id="321" r:id="rId8"/>
    <p:sldId id="328" r:id="rId9"/>
    <p:sldId id="329" r:id="rId10"/>
    <p:sldId id="330" r:id="rId11"/>
    <p:sldId id="331" r:id="rId12"/>
    <p:sldId id="316" r:id="rId13"/>
    <p:sldId id="322" r:id="rId14"/>
    <p:sldId id="333" r:id="rId15"/>
    <p:sldId id="324" r:id="rId16"/>
    <p:sldId id="325" r:id="rId17"/>
    <p:sldId id="336" r:id="rId18"/>
    <p:sldId id="281" r:id="rId19"/>
    <p:sldId id="286" r:id="rId20"/>
    <p:sldId id="287" r:id="rId21"/>
    <p:sldId id="288" r:id="rId22"/>
    <p:sldId id="293" r:id="rId23"/>
    <p:sldId id="289" r:id="rId24"/>
    <p:sldId id="290" r:id="rId25"/>
    <p:sldId id="302" r:id="rId26"/>
    <p:sldId id="308" r:id="rId27"/>
    <p:sldId id="291" r:id="rId28"/>
    <p:sldId id="260" r:id="rId29"/>
    <p:sldId id="261" r:id="rId30"/>
    <p:sldId id="262" r:id="rId31"/>
    <p:sldId id="267" r:id="rId32"/>
    <p:sldId id="268" r:id="rId33"/>
    <p:sldId id="269" r:id="rId34"/>
    <p:sldId id="276" r:id="rId35"/>
    <p:sldId id="277" r:id="rId36"/>
    <p:sldId id="270" r:id="rId37"/>
    <p:sldId id="304" r:id="rId38"/>
    <p:sldId id="271" r:id="rId39"/>
    <p:sldId id="273" r:id="rId40"/>
    <p:sldId id="274" r:id="rId41"/>
    <p:sldId id="313" r:id="rId42"/>
    <p:sldId id="310" r:id="rId43"/>
    <p:sldId id="312" r:id="rId44"/>
    <p:sldId id="334" r:id="rId45"/>
    <p:sldId id="335" r:id="rId46"/>
    <p:sldId id="275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93571-7DE0-44B0-9393-B37DD53279AC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C4A7A-6CBD-44AD-90F8-850437E12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27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34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51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4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58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96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1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47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91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74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26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48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3CCAD-A970-493A-9133-3BCAFFE35CDA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36062-409D-45B2-9286-E3D0E641C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31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9791" y="920885"/>
            <a:ext cx="8512607" cy="145754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Analytic Calculation </a:t>
            </a:r>
            <a:r>
              <a:rPr lang="en-US" sz="44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of Multi-Loop Feynman Integrals</a:t>
            </a:r>
            <a:endParaRPr lang="en-US" sz="36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1409" y="4300538"/>
            <a:ext cx="9144000" cy="109696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 smtClean="0"/>
              <a:t>Long-Bin Chen(</a:t>
            </a:r>
            <a:r>
              <a:rPr lang="zh-CN" altLang="en-US" b="1" dirty="0" smtClean="0"/>
              <a:t>陈龙斌</a:t>
            </a:r>
            <a:r>
              <a:rPr lang="en-US" altLang="zh-CN" b="1" dirty="0" smtClean="0"/>
              <a:t>)</a:t>
            </a:r>
          </a:p>
          <a:p>
            <a:r>
              <a:rPr lang="en-US" altLang="zh-CN" b="1" dirty="0" smtClean="0"/>
              <a:t>Guangzhou University</a:t>
            </a:r>
            <a:endParaRPr lang="en-US" altLang="zh-CN" b="1" dirty="0" smtClean="0"/>
          </a:p>
          <a:p>
            <a:r>
              <a:rPr lang="en-US" altLang="zh-CN" b="1" dirty="0" smtClean="0"/>
              <a:t>2020.08.21</a:t>
            </a:r>
          </a:p>
          <a:p>
            <a:endParaRPr lang="en-US" altLang="zh-CN" b="1" dirty="0"/>
          </a:p>
        </p:txBody>
      </p:sp>
      <p:sp>
        <p:nvSpPr>
          <p:cNvPr id="4" name="圆角矩形 3"/>
          <p:cNvSpPr/>
          <p:nvPr/>
        </p:nvSpPr>
        <p:spPr>
          <a:xfrm>
            <a:off x="854419" y="836578"/>
            <a:ext cx="10403353" cy="178007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0521" y="1102173"/>
            <a:ext cx="3930380" cy="1879955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Reduction Packages: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b="1" dirty="0" smtClean="0">
                <a:solidFill>
                  <a:srgbClr val="FF0000"/>
                </a:solidFill>
              </a:rPr>
              <a:t>FIRE</a:t>
            </a:r>
            <a:r>
              <a:rPr lang="en-US" altLang="zh-CN" dirty="0" smtClean="0"/>
              <a:t>, </a:t>
            </a:r>
            <a:r>
              <a:rPr lang="en-US" altLang="zh-CN" b="1" dirty="0" err="1" smtClean="0"/>
              <a:t>Reduze</a:t>
            </a:r>
            <a:r>
              <a:rPr lang="en-US" altLang="zh-CN" dirty="0" smtClean="0"/>
              <a:t>, Kira…</a:t>
            </a:r>
          </a:p>
          <a:p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3696096" y="1390678"/>
            <a:ext cx="3941234" cy="13029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33" y="3905144"/>
            <a:ext cx="4824668" cy="11245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643" y="5085408"/>
            <a:ext cx="5212201" cy="998649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560233" y="3768049"/>
            <a:ext cx="5861022" cy="25780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4460213" y="2544853"/>
            <a:ext cx="0" cy="11250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2" y="629453"/>
            <a:ext cx="5421842" cy="5482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5" y="39865"/>
            <a:ext cx="5602181" cy="54972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5666713" cy="117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8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" y="53387"/>
            <a:ext cx="6080760" cy="647653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Method: Differential Equations (DE)</a:t>
            </a:r>
            <a:endParaRPr lang="zh-CN" altLang="en-US" sz="32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78" y="844262"/>
            <a:ext cx="10515600" cy="282464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22320" y="3859124"/>
            <a:ext cx="350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x are Lorentz invariant kinematics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40581" y="743425"/>
            <a:ext cx="11153490" cy="367525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flipH="1" flipV="1">
            <a:off x="3348464" y="3801090"/>
            <a:ext cx="3655685" cy="4854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852" y="4739640"/>
            <a:ext cx="8631840" cy="1689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79220" y="4663440"/>
            <a:ext cx="8801100" cy="1798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4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3666" y="161926"/>
            <a:ext cx="10515600" cy="44344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Progress </a:t>
            </a:r>
            <a:r>
              <a:rPr lang="en-US" altLang="zh-CN" b="1" dirty="0" smtClean="0">
                <a:solidFill>
                  <a:srgbClr val="FF0000"/>
                </a:solidFill>
              </a:rPr>
              <a:t>in DE method: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45" y="1071035"/>
            <a:ext cx="10250387" cy="15139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46" y="3521893"/>
            <a:ext cx="4577722" cy="21931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533" y="3606461"/>
            <a:ext cx="4650316" cy="2205377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241300" y="952500"/>
            <a:ext cx="10750549" cy="18415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93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352" y="381000"/>
            <a:ext cx="10214114" cy="58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1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56666" y="801158"/>
            <a:ext cx="2218267" cy="1325563"/>
          </a:xfrm>
        </p:spPr>
        <p:txBody>
          <a:bodyPr/>
          <a:lstStyle/>
          <a:p>
            <a:r>
              <a:rPr lang="en-US" altLang="zh-CN" b="1" dirty="0" smtClean="0"/>
              <a:t>Weight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904065" y="2689224"/>
                <a:ext cx="6218768" cy="14594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b="1" dirty="0" smtClean="0"/>
                  <a:t>Log[x]^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b="1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b="1" dirty="0" smtClean="0"/>
                  <a:t>^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b="1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𝜻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CN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b="1" dirty="0" smtClean="0"/>
                  <a:t>),Li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b="1" dirty="0" smtClean="0"/>
                  <a:t>[x]</a:t>
                </a:r>
              </a:p>
              <a:p>
                <a:pPr marL="0" indent="0">
                  <a:buNone/>
                </a:pPr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    Uninform weight-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b="1" dirty="0" smtClean="0"/>
                  <a:t>.</a:t>
                </a:r>
                <a:endParaRPr lang="zh-CN" altLang="en-US" b="1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4065" y="2689224"/>
                <a:ext cx="6218768" cy="1459442"/>
              </a:xfrm>
              <a:blipFill>
                <a:blip r:embed="rId2"/>
                <a:stretch>
                  <a:fillRect l="-1959" t="-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15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53192" y="269412"/>
            <a:ext cx="325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 suitable choice of basis (canonical basis) </a:t>
            </a:r>
          </a:p>
          <a:p>
            <a:r>
              <a:rPr lang="en-US" altLang="zh-CN" sz="2000" b="1" dirty="0" smtClean="0"/>
              <a:t>arXiv:1304.1806</a:t>
            </a:r>
            <a:endParaRPr lang="zh-CN" altLang="en-US" sz="20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990" y="3291845"/>
            <a:ext cx="3144048" cy="13624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128" y="1791528"/>
            <a:ext cx="8003964" cy="11592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964" y="4995352"/>
            <a:ext cx="7782292" cy="107884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49876" y="1651462"/>
            <a:ext cx="12142124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0537883" y="4284934"/>
                <a:ext cx="1727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d=4-2</a:t>
                </a:r>
                <a14:m>
                  <m:oMath xmlns:m="http://schemas.openxmlformats.org/officeDocument/2006/math"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883" y="4284934"/>
                <a:ext cx="1727361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/>
          <p:cNvSpPr/>
          <p:nvPr/>
        </p:nvSpPr>
        <p:spPr>
          <a:xfrm>
            <a:off x="10537883" y="4284934"/>
            <a:ext cx="1081020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3083" y="3291845"/>
            <a:ext cx="159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New Strategy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49876" y="3256466"/>
            <a:ext cx="1636562" cy="439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4913" y="198967"/>
            <a:ext cx="6807087" cy="1450617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872067" y="198967"/>
            <a:ext cx="3217333" cy="10964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148" y="3465462"/>
            <a:ext cx="6062228" cy="2098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9" y="1016614"/>
            <a:ext cx="10047316" cy="199996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870855" y="1061891"/>
            <a:ext cx="10640291" cy="19999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21" y="376136"/>
            <a:ext cx="8248650" cy="3724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808" y="4811543"/>
            <a:ext cx="34480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1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1. </a:t>
            </a:r>
            <a:r>
              <a:rPr lang="en-US" altLang="zh-CN" b="1" dirty="0"/>
              <a:t>Two-loop </a:t>
            </a:r>
            <a:r>
              <a:rPr lang="en-US" altLang="zh-CN" b="1" dirty="0">
                <a:solidFill>
                  <a:srgbClr val="FF0000"/>
                </a:solidFill>
              </a:rPr>
              <a:t>master integrals</a:t>
            </a:r>
            <a:r>
              <a:rPr lang="en-US" altLang="zh-CN" b="1" dirty="0"/>
              <a:t> for heavy-to-light form factors of two different massive fermions</a:t>
            </a:r>
            <a:endParaRPr lang="zh-CN" altLang="en-US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39828" y="3142542"/>
            <a:ext cx="605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Massive quark decays to  massive quark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580" y="4025879"/>
            <a:ext cx="7890226" cy="769087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0" y="1859302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519838" y="3097267"/>
            <a:ext cx="9171709" cy="185722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64100" y="6125633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JHEP </a:t>
            </a:r>
            <a:r>
              <a:rPr lang="en-US" altLang="zh-CN" b="1" dirty="0" smtClean="0"/>
              <a:t>02 (2018)  </a:t>
            </a:r>
            <a:r>
              <a:rPr lang="en-US" altLang="zh-CN" b="1" dirty="0"/>
              <a:t>066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67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4300" y="4895527"/>
            <a:ext cx="8433388" cy="13208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Sample of Two-loop Feynman diagrams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32" y="1040026"/>
            <a:ext cx="6353175" cy="2800350"/>
          </a:xfrm>
        </p:spPr>
      </p:pic>
      <p:sp>
        <p:nvSpPr>
          <p:cNvPr id="3" name="圆角矩形 2"/>
          <p:cNvSpPr/>
          <p:nvPr/>
        </p:nvSpPr>
        <p:spPr>
          <a:xfrm>
            <a:off x="1172901" y="354845"/>
            <a:ext cx="9012821" cy="42864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8528" y="162535"/>
            <a:ext cx="9022171" cy="1009212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The need for higher order QCD corrections</a:t>
            </a:r>
            <a:endParaRPr lang="zh-CN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0101" y="1469721"/>
                <a:ext cx="1074237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                                  </a:t>
                </a:r>
                <a:r>
                  <a:rPr lang="en-US" altLang="zh-CN" b="1" dirty="0" smtClean="0"/>
                  <a:t>QED</a:t>
                </a:r>
                <a:r>
                  <a:rPr lang="en-US" altLang="zh-CN" dirty="0" smtClean="0"/>
                  <a:t>   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0.01</m:t>
                        </m:r>
                      </m:e>
                    </m:d>
                  </m:oMath>
                </a14:m>
                <a:endParaRPr lang="en-US" altLang="zh-CN" b="0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                    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altLang="zh-CN" b="1" dirty="0" smtClean="0">
                    <a:solidFill>
                      <a:srgbClr val="00B050"/>
                    </a:solidFill>
                  </a:rPr>
                  <a:t>C</a:t>
                </a:r>
                <a:r>
                  <a:rPr lang="en-US" altLang="zh-CN" b="1" dirty="0" smtClean="0">
                    <a:solidFill>
                      <a:srgbClr val="00B0F0"/>
                    </a:solidFill>
                  </a:rPr>
                  <a:t>D</a:t>
                </a:r>
                <a:r>
                  <a:rPr lang="en-US" altLang="zh-CN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(0.1)</m:t>
                    </m:r>
                  </m:oMath>
                </a14:m>
                <a:r>
                  <a:rPr lang="en-US" altLang="zh-CN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𝑄𝐶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</a:t>
                </a:r>
                <a:r>
                  <a:rPr lang="en-US" altLang="zh-CN" b="1" dirty="0" smtClean="0"/>
                  <a:t>QED</a:t>
                </a:r>
                <a:r>
                  <a:rPr lang="en-US" altLang="zh-CN" dirty="0" smtClean="0"/>
                  <a:t> are more </a:t>
                </a:r>
                <a:r>
                  <a:rPr lang="en-US" altLang="zh-CN" dirty="0"/>
                  <a:t>c</a:t>
                </a:r>
                <a:r>
                  <a:rPr lang="en-US" altLang="zh-CN" dirty="0" smtClean="0"/>
                  <a:t>onvergence 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         in </a:t>
                </a:r>
                <a:r>
                  <a:rPr lang="en-US" altLang="zh-CN" dirty="0"/>
                  <a:t>p</a:t>
                </a:r>
                <a:r>
                  <a:rPr lang="en-US" altLang="zh-CN" dirty="0" smtClean="0"/>
                  <a:t>erturbation </a:t>
                </a:r>
                <a:r>
                  <a:rPr lang="en-US" altLang="zh-CN" dirty="0"/>
                  <a:t>e</a:t>
                </a:r>
                <a:r>
                  <a:rPr lang="en-US" altLang="zh-CN" dirty="0" smtClean="0"/>
                  <a:t>xpansion </a:t>
                </a:r>
                <a:r>
                  <a:rPr lang="en-US" altLang="zh-CN" dirty="0"/>
                  <a:t>t</a:t>
                </a:r>
                <a:r>
                  <a:rPr lang="en-US" altLang="zh-CN" dirty="0" smtClean="0"/>
                  <a:t>han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Q</a:t>
                </a:r>
                <a:r>
                  <a:rPr lang="en-US" altLang="zh-CN" b="1" dirty="0">
                    <a:solidFill>
                      <a:srgbClr val="00B050"/>
                    </a:solidFill>
                  </a:rPr>
                  <a:t>C</a:t>
                </a:r>
                <a:r>
                  <a:rPr lang="en-US" altLang="zh-CN" b="1" dirty="0">
                    <a:solidFill>
                      <a:srgbClr val="00B0F0"/>
                    </a:solidFill>
                  </a:rPr>
                  <a:t>D</a:t>
                </a:r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0101" y="1469721"/>
                <a:ext cx="10742375" cy="4351338"/>
              </a:xfrm>
              <a:blipFill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/>
          <p:cNvSpPr/>
          <p:nvPr/>
        </p:nvSpPr>
        <p:spPr>
          <a:xfrm>
            <a:off x="2233983" y="1194524"/>
            <a:ext cx="7090707" cy="390522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87880" y="5374942"/>
            <a:ext cx="949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For higher order corrections</a:t>
            </a:r>
            <a:r>
              <a:rPr lang="en-US" altLang="zh-CN" sz="3200" dirty="0" smtClean="0"/>
              <a:t>, one of </a:t>
            </a:r>
            <a:r>
              <a:rPr lang="en-US" altLang="zh-CN" sz="3200" smtClean="0"/>
              <a:t>the </a:t>
            </a:r>
            <a:r>
              <a:rPr lang="en-US" altLang="zh-CN" sz="3200" smtClean="0"/>
              <a:t>difficult parts </a:t>
            </a:r>
            <a:r>
              <a:rPr lang="en-US" altLang="zh-CN" sz="3200" dirty="0" smtClean="0"/>
              <a:t>is the calculation of </a:t>
            </a:r>
            <a:r>
              <a:rPr lang="en-US" altLang="zh-CN" sz="3200" dirty="0" smtClean="0"/>
              <a:t>multi-loop integrals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1392767" y="5261907"/>
            <a:ext cx="9821333" cy="1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8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000" y="184734"/>
            <a:ext cx="8015910" cy="537555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87781" y="5657671"/>
            <a:ext cx="449811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 40 Master Integrals</a:t>
            </a:r>
          </a:p>
          <a:p>
            <a:r>
              <a:rPr lang="en-US" altLang="zh-CN" sz="2400" dirty="0" smtClean="0"/>
              <a:t>Solid: Heavy; Dash solid: Light;</a:t>
            </a:r>
          </a:p>
          <a:p>
            <a:r>
              <a:rPr lang="en-US" altLang="zh-CN" sz="2400" dirty="0" smtClean="0"/>
              <a:t>Thick:  massless.</a:t>
            </a:r>
            <a:endParaRPr lang="zh-CN" altLang="en-US" sz="2400" dirty="0"/>
          </a:p>
        </p:txBody>
      </p:sp>
      <p:sp>
        <p:nvSpPr>
          <p:cNvPr id="3" name="圆角矩形 2"/>
          <p:cNvSpPr/>
          <p:nvPr/>
        </p:nvSpPr>
        <p:spPr>
          <a:xfrm>
            <a:off x="651578" y="138545"/>
            <a:ext cx="9198755" cy="542174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118630" y="2496805"/>
            <a:ext cx="1834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Tensor integrals are reduced by IBP (integrate-by-parts) method.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34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380" y="150160"/>
            <a:ext cx="7435762" cy="532014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00220" y="5740923"/>
            <a:ext cx="323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Three scales: s,m1,m2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04618" y="5698603"/>
            <a:ext cx="3788779" cy="5555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963677" y="76659"/>
            <a:ext cx="8087238" cy="549187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9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Method: Differential Equations (DE)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778" y="1960124"/>
            <a:ext cx="10515600" cy="282464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42820" y="5859361"/>
            <a:ext cx="350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x are Lorentz invariant kinematics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95674" y="1690688"/>
            <a:ext cx="11153490" cy="367525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flipH="1" flipV="1">
            <a:off x="3889484" y="5800416"/>
            <a:ext cx="3655685" cy="485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0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185796" y="3328626"/>
            <a:ext cx="187065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Canonical Basis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72" y="492791"/>
            <a:ext cx="6408812" cy="5879126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215550" y="328527"/>
            <a:ext cx="6970246" cy="616535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1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066" y="1257987"/>
            <a:ext cx="4753430" cy="6437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54" y="2327561"/>
            <a:ext cx="9867937" cy="15826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122026" y="3205018"/>
            <a:ext cx="705464" cy="341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74564" y="607087"/>
            <a:ext cx="622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Differential Equations In Canonical Form: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143999" y="3999345"/>
            <a:ext cx="683491" cy="314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877109" y="4128716"/>
            <a:ext cx="428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B050"/>
                </a:solidFill>
              </a:rPr>
              <a:t>A_i</a:t>
            </a:r>
            <a:r>
              <a:rPr lang="en-US" altLang="zh-CN" b="1" dirty="0" smtClean="0">
                <a:solidFill>
                  <a:srgbClr val="00B050"/>
                </a:solidFill>
              </a:rPr>
              <a:t> are rational matrices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054" y="5289608"/>
            <a:ext cx="5350577" cy="856022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71018" y="2280213"/>
            <a:ext cx="10212729" cy="179793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726774" y="5218103"/>
            <a:ext cx="5810515" cy="112414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113" y="1973493"/>
            <a:ext cx="6469206" cy="11476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098" y="4062784"/>
            <a:ext cx="3279727" cy="12957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95928" y="706333"/>
            <a:ext cx="451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Determination of Boundary Conditions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23909" y="3444057"/>
            <a:ext cx="9554659" cy="547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3537140" y="607775"/>
            <a:ext cx="4522721" cy="5639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7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178" y="1331332"/>
            <a:ext cx="7755374" cy="24458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04" y="3787031"/>
            <a:ext cx="9821131" cy="13649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41" y="5449231"/>
            <a:ext cx="11892703" cy="11078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52660" y="2053293"/>
            <a:ext cx="163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GINAC</a:t>
            </a:r>
          </a:p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58204" y="240920"/>
            <a:ext cx="314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B050"/>
                </a:solidFill>
              </a:rPr>
              <a:t>Goncharov</a:t>
            </a:r>
            <a:r>
              <a:rPr lang="en-US" altLang="zh-CN" b="1" dirty="0" smtClean="0">
                <a:solidFill>
                  <a:srgbClr val="00B050"/>
                </a:solidFill>
              </a:rPr>
              <a:t> </a:t>
            </a:r>
            <a:r>
              <a:rPr lang="en-US" altLang="zh-CN" b="1" dirty="0" err="1" smtClean="0">
                <a:solidFill>
                  <a:srgbClr val="00B050"/>
                </a:solidFill>
              </a:rPr>
              <a:t>Polylogarithms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452660" y="2053293"/>
            <a:ext cx="947225" cy="4161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439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190" y="4029931"/>
            <a:ext cx="9880013" cy="230381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3586579"/>
            <a:ext cx="12192000" cy="4743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6" y="47835"/>
            <a:ext cx="11509394" cy="33161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375" y="1231977"/>
            <a:ext cx="96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Results: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92" y="4812506"/>
            <a:ext cx="96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Check: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37083" y="3219564"/>
            <a:ext cx="283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Goncharov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Polylogarithms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9198754" y="3192187"/>
            <a:ext cx="2993246" cy="44182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4792" y="4812506"/>
            <a:ext cx="963679" cy="36933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1900" y="1231977"/>
            <a:ext cx="1028471" cy="3693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4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171"/>
            <a:ext cx="10515600" cy="1024344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2. Three-Loop Heavy-to-light Form factors</a:t>
            </a:r>
            <a:endParaRPr lang="zh-CN" altLang="en-US" sz="3600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458" y="1538362"/>
            <a:ext cx="4291730" cy="43513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01989" y="5737373"/>
            <a:ext cx="31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5738271" y="1620733"/>
            <a:ext cx="357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W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7331626" y="5820402"/>
            <a:ext cx="41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</a:t>
            </a:r>
            <a:endParaRPr lang="zh-CN" altLang="en-US" sz="2400" b="1" dirty="0"/>
          </a:p>
        </p:txBody>
      </p:sp>
      <p:sp>
        <p:nvSpPr>
          <p:cNvPr id="7" name="圆角矩形 6"/>
          <p:cNvSpPr/>
          <p:nvPr/>
        </p:nvSpPr>
        <p:spPr>
          <a:xfrm>
            <a:off x="1358096" y="1234633"/>
            <a:ext cx="7878501" cy="5397661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512300" y="6199038"/>
            <a:ext cx="247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Phys.Lett</a:t>
            </a:r>
            <a:r>
              <a:rPr lang="en-US" altLang="zh-CN" b="1" dirty="0"/>
              <a:t>. B786  453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20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4408" y="20179"/>
            <a:ext cx="6989933" cy="1074912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Color-planar diagrams</a:t>
            </a:r>
            <a:br>
              <a:rPr lang="en-US" altLang="zh-CN" sz="4000" b="1" dirty="0" smtClean="0">
                <a:solidFill>
                  <a:srgbClr val="FF0000"/>
                </a:solidFill>
              </a:rPr>
            </a:br>
            <a:r>
              <a:rPr lang="zh-CN" altLang="en-US" sz="40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Leading Color Contribution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45681" y="1117259"/>
            <a:ext cx="8569078" cy="56561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465" y="1217697"/>
            <a:ext cx="7500082" cy="54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86099" y="88900"/>
            <a:ext cx="5465233" cy="492654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Calculations of Feynman Integrals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500" y="818090"/>
            <a:ext cx="10515600" cy="603990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Method</a:t>
            </a:r>
          </a:p>
          <a:p>
            <a:pPr marL="0" indent="0">
              <a:buNone/>
            </a:pPr>
            <a:r>
              <a:rPr lang="en-US" altLang="zh-CN" b="1" dirty="0" smtClean="0"/>
              <a:t>1. Alpha and Feynman Parameters</a:t>
            </a:r>
          </a:p>
          <a:p>
            <a:pPr marL="0" indent="0">
              <a:buNone/>
            </a:pPr>
            <a:r>
              <a:rPr lang="en-US" altLang="zh-CN" b="1" dirty="0" smtClean="0"/>
              <a:t>2. </a:t>
            </a:r>
            <a:r>
              <a:rPr lang="en-US" altLang="zh-CN" b="1" dirty="0" err="1" smtClean="0"/>
              <a:t>Mellin</a:t>
            </a:r>
            <a:r>
              <a:rPr lang="en-US" altLang="zh-CN" b="1" dirty="0" smtClean="0"/>
              <a:t>-Barnes Representation</a:t>
            </a:r>
          </a:p>
          <a:p>
            <a:pPr marL="0" indent="0">
              <a:buNone/>
            </a:pPr>
            <a:r>
              <a:rPr lang="en-US" altLang="zh-CN" b="1" dirty="0" smtClean="0"/>
              <a:t>3. </a:t>
            </a:r>
            <a:r>
              <a:rPr lang="en-US" altLang="zh-CN" b="1" dirty="0"/>
              <a:t>Integration-By-Parts (IBP)</a:t>
            </a:r>
          </a:p>
          <a:p>
            <a:pPr marL="0" indent="0">
              <a:buNone/>
            </a:pPr>
            <a:r>
              <a:rPr lang="en-US" altLang="zh-CN" b="1" dirty="0" smtClean="0"/>
              <a:t>4</a:t>
            </a:r>
            <a:r>
              <a:rPr lang="en-US" altLang="zh-CN" b="1" dirty="0" smtClean="0"/>
              <a:t>. Differential Equations</a:t>
            </a:r>
          </a:p>
          <a:p>
            <a:pPr marL="0" indent="0">
              <a:buNone/>
            </a:pPr>
            <a:r>
              <a:rPr lang="en-US" altLang="zh-CN" b="1" dirty="0" smtClean="0"/>
              <a:t>5. Sector Decompositions</a:t>
            </a:r>
          </a:p>
          <a:p>
            <a:pPr marL="0" indent="0">
              <a:buNone/>
            </a:pPr>
            <a:r>
              <a:rPr lang="en-US" altLang="zh-CN" b="1" dirty="0" smtClean="0"/>
              <a:t>6. </a:t>
            </a:r>
            <a:r>
              <a:rPr lang="en-US" altLang="zh-CN" b="1" dirty="0"/>
              <a:t>Dimensional Recurrence 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/>
              <a:t>………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sz="2600" dirty="0" smtClean="0"/>
          </a:p>
          <a:p>
            <a:pPr marL="0" indent="0">
              <a:buNone/>
            </a:pPr>
            <a:r>
              <a:rPr lang="en-US" altLang="zh-CN" sz="2600" dirty="0" err="1" smtClean="0"/>
              <a:t>Vladmir</a:t>
            </a:r>
            <a:r>
              <a:rPr lang="en-US" altLang="zh-CN" sz="2600" dirty="0" smtClean="0"/>
              <a:t> </a:t>
            </a:r>
            <a:r>
              <a:rPr lang="en-US" altLang="zh-CN" sz="2600" dirty="0" smtClean="0"/>
              <a:t>A. Smirnov, Analytic Tools For Feynman Integrals</a:t>
            </a:r>
            <a:endParaRPr lang="en-US" altLang="zh-CN" sz="2600" dirty="0"/>
          </a:p>
        </p:txBody>
      </p:sp>
      <p:sp>
        <p:nvSpPr>
          <p:cNvPr id="4" name="圆角矩形 3"/>
          <p:cNvSpPr/>
          <p:nvPr/>
        </p:nvSpPr>
        <p:spPr>
          <a:xfrm>
            <a:off x="376767" y="711200"/>
            <a:ext cx="9088966" cy="4343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276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413" y="176705"/>
            <a:ext cx="10515600" cy="814351"/>
          </a:xfrm>
        </p:spPr>
        <p:txBody>
          <a:bodyPr>
            <a:normAutofit/>
          </a:bodyPr>
          <a:lstStyle/>
          <a:p>
            <a:r>
              <a:rPr lang="en-US" altLang="zh-CN" sz="4000" b="1" dirty="0" smtClean="0"/>
              <a:t>Integrals can be parameterized by</a:t>
            </a:r>
            <a:endParaRPr lang="zh-CN" altLang="en-US" sz="40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065" y="1048570"/>
            <a:ext cx="10515600" cy="22407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811" y="3377181"/>
            <a:ext cx="7779326" cy="278068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0386" y="1004660"/>
            <a:ext cx="11072552" cy="232861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0318865" y="518829"/>
                <a:ext cx="1727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d=4-2</a:t>
                </a:r>
                <a14:m>
                  <m:oMath xmlns:m="http://schemas.openxmlformats.org/officeDocument/2006/math"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865" y="518829"/>
                <a:ext cx="1727361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/>
          <p:cNvSpPr/>
          <p:nvPr/>
        </p:nvSpPr>
        <p:spPr>
          <a:xfrm>
            <a:off x="10208028" y="505225"/>
            <a:ext cx="1241368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60485" y="6296769"/>
            <a:ext cx="550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All integrals can be reduced to 71 Master </a:t>
            </a:r>
            <a:r>
              <a:rPr lang="en-US" altLang="zh-CN" b="1" dirty="0" smtClean="0">
                <a:solidFill>
                  <a:srgbClr val="0070C0"/>
                </a:solidFill>
              </a:rPr>
              <a:t>Integrals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26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13" y="114024"/>
            <a:ext cx="4024052" cy="12501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167" y="1700462"/>
            <a:ext cx="6729736" cy="45737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3344" y="3291840"/>
            <a:ext cx="242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Canonical Basis:</a:t>
            </a:r>
            <a:endParaRPr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3469178" y="6348820"/>
            <a:ext cx="671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………………………………………………………………</a:t>
            </a:r>
            <a:endParaRPr lang="zh-CN" alt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3862647" y="114024"/>
            <a:ext cx="4782589" cy="12501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04932" y="1524000"/>
            <a:ext cx="7118430" cy="52626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431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84" y="357818"/>
            <a:ext cx="9994357" cy="59576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3284" y="289367"/>
            <a:ext cx="9905030" cy="621174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7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46" y="1308014"/>
            <a:ext cx="6416241" cy="15541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90193" y="3902015"/>
            <a:ext cx="3913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P and Q are 71*71 rational matrices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113523" y="1116992"/>
            <a:ext cx="7156412" cy="19054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5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04" y="228808"/>
            <a:ext cx="10332295" cy="65128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35883" y="44142"/>
            <a:ext cx="371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DE for non-canonical basis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12" y="291712"/>
            <a:ext cx="9867524" cy="62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5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7829" y="9163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Boundary Conditions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380" y="1356834"/>
            <a:ext cx="6827236" cy="22622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92" y="4030487"/>
            <a:ext cx="6741032" cy="15754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5320" y="2154995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Known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3696393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064" y="5752715"/>
            <a:ext cx="8515915" cy="8138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48801" y="3990110"/>
            <a:ext cx="147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Regular at x=0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9271462" y="3967942"/>
            <a:ext cx="1557251" cy="7259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207046" y="1327441"/>
            <a:ext cx="7064416" cy="23689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0" y="3730450"/>
            <a:ext cx="1285875" cy="60007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1581064" y="5975593"/>
            <a:ext cx="379147" cy="403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74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12" y="1670987"/>
            <a:ext cx="11477625" cy="289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39" y="4967454"/>
            <a:ext cx="11287125" cy="138112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43804" y="4566587"/>
            <a:ext cx="12148196" cy="437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849" y="218225"/>
            <a:ext cx="6543675" cy="130492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670849" y="268297"/>
            <a:ext cx="6429347" cy="125485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47239" y="5658017"/>
            <a:ext cx="379147" cy="403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14812" y="5154115"/>
            <a:ext cx="379147" cy="403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6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087" y="443344"/>
            <a:ext cx="7460631" cy="549913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560503" y="443344"/>
            <a:ext cx="7682055" cy="569463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642266" y="2690496"/>
            <a:ext cx="2277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Results of Boundary conditions are expressed in terms of zeta functions.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20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05" y="434134"/>
            <a:ext cx="8554656" cy="592209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67982" y="2971892"/>
            <a:ext cx="187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 are Harmonic </a:t>
            </a:r>
            <a:r>
              <a:rPr lang="en-US" altLang="zh-CN" dirty="0" err="1" smtClean="0"/>
              <a:t>Polylogarithms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8961120" y="2657749"/>
            <a:ext cx="2194560" cy="127461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6720" y="434134"/>
            <a:ext cx="8534400" cy="59220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018" y="4322052"/>
            <a:ext cx="7480300" cy="12522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24760" y="3682206"/>
            <a:ext cx="4625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</a:rPr>
              <a:t>Mellin</a:t>
            </a:r>
            <a:r>
              <a:rPr lang="en-US" altLang="zh-CN" sz="2400" b="1" dirty="0">
                <a:solidFill>
                  <a:srgbClr val="FF0000"/>
                </a:solidFill>
              </a:rPr>
              <a:t>-Barnes Representation</a:t>
            </a:r>
          </a:p>
          <a:p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572" y="1164180"/>
            <a:ext cx="6714821" cy="13766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11602" y="517849"/>
            <a:ext cx="352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alpha representation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680633" y="3280833"/>
            <a:ext cx="8970433" cy="297603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646767" y="304800"/>
            <a:ext cx="8970433" cy="297603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563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906" y="250140"/>
            <a:ext cx="4095179" cy="1325563"/>
          </a:xfrm>
        </p:spPr>
        <p:txBody>
          <a:bodyPr/>
          <a:lstStyle/>
          <a:p>
            <a:r>
              <a:rPr lang="en-US" altLang="zh-CN" sz="3600" dirty="0" smtClean="0"/>
              <a:t>Check:</a:t>
            </a:r>
            <a:r>
              <a:rPr lang="zh-CN" altLang="en-US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（</a:t>
            </a:r>
            <a:r>
              <a:rPr lang="en-US" altLang="zh-CN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s=-1.3,m=1.0</a:t>
            </a:r>
            <a:r>
              <a:rPr lang="zh-CN" altLang="en-US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）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91" y="1435331"/>
            <a:ext cx="10692244" cy="2420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54" y="4100978"/>
            <a:ext cx="11398554" cy="2235526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0" y="3900371"/>
            <a:ext cx="12192000" cy="43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9310254" y="5885411"/>
            <a:ext cx="204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C000"/>
                </a:solidFill>
              </a:rPr>
              <a:t>FIESTA packages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171709" y="5791200"/>
            <a:ext cx="2182090" cy="65393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235" y="443511"/>
            <a:ext cx="3986127" cy="9100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506" y="1056761"/>
            <a:ext cx="6972300" cy="4210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23" y="5500695"/>
            <a:ext cx="7648575" cy="14573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19799" y="2160783"/>
            <a:ext cx="247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Planar master integrals for top quark pairs </a:t>
            </a:r>
            <a:r>
              <a:rPr lang="en-US" altLang="zh-CN" dirty="0" err="1" smtClean="0"/>
              <a:t>hardron</a:t>
            </a:r>
            <a:r>
              <a:rPr lang="en-US" altLang="zh-CN" dirty="0" smtClean="0"/>
              <a:t> productions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8415463" y="2160783"/>
            <a:ext cx="2529657" cy="91987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04304" y="49103"/>
            <a:ext cx="96094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r>
              <a:rPr lang="en-US" altLang="zh-CN" dirty="0"/>
              <a:t> </a:t>
            </a:r>
            <a:r>
              <a:rPr lang="en-US" altLang="zh-CN" sz="2000" b="1" dirty="0" smtClean="0"/>
              <a:t>3. Master </a:t>
            </a:r>
            <a:r>
              <a:rPr lang="en-US" altLang="zh-CN" sz="2000" b="1" dirty="0"/>
              <a:t>integrals of a planar double-box family for top-quark pair production</a:t>
            </a:r>
            <a:endParaRPr lang="zh-CN" altLang="en-US" sz="2000" b="1" dirty="0"/>
          </a:p>
        </p:txBody>
      </p:sp>
      <p:sp>
        <p:nvSpPr>
          <p:cNvPr id="7" name="圆角矩形 6"/>
          <p:cNvSpPr/>
          <p:nvPr/>
        </p:nvSpPr>
        <p:spPr>
          <a:xfrm>
            <a:off x="1571452" y="193200"/>
            <a:ext cx="9538234" cy="62967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296400" y="6138333"/>
            <a:ext cx="233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Phys.Lett</a:t>
            </a:r>
            <a:r>
              <a:rPr lang="en-US" altLang="zh-CN" b="1" dirty="0"/>
              <a:t>. B792  50</a:t>
            </a:r>
            <a:r>
              <a:rPr lang="en-US" altLang="zh-CN" dirty="0"/>
              <a:t> 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5891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370" y="475778"/>
            <a:ext cx="10515600" cy="32971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93" y="3939429"/>
            <a:ext cx="10455918" cy="29185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99372" y="124610"/>
            <a:ext cx="810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Two-loop Master integrals whose analytic results are unknown  (gg-&gt;t </a:t>
            </a:r>
            <a:r>
              <a:rPr lang="en-US" altLang="zh-CN" b="1" dirty="0" err="1" smtClean="0"/>
              <a:t>tbar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sp>
        <p:nvSpPr>
          <p:cNvPr id="3" name="圆角矩形 2"/>
          <p:cNvSpPr/>
          <p:nvPr/>
        </p:nvSpPr>
        <p:spPr>
          <a:xfrm>
            <a:off x="826793" y="607775"/>
            <a:ext cx="9658692" cy="323599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73480" y="3939429"/>
            <a:ext cx="10605945" cy="284465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666175" y="1834275"/>
            <a:ext cx="111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Planar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1318238" y="4593902"/>
            <a:ext cx="83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Non-Planar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0216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152" y="247101"/>
            <a:ext cx="5464697" cy="5310479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055" y="6042128"/>
            <a:ext cx="4276725" cy="70485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518707" y="60230"/>
            <a:ext cx="6521259" cy="576564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702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9687" y="664589"/>
            <a:ext cx="10515600" cy="171392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4. Master </a:t>
            </a:r>
            <a:r>
              <a:rPr lang="en-US" altLang="zh-CN" b="1" dirty="0"/>
              <a:t>Integrals for  two-loop QCD corrections to Quark Quasi PDFs         </a:t>
            </a:r>
            <a:r>
              <a:rPr lang="en-US" altLang="zh-CN" b="1" dirty="0" smtClean="0"/>
              <a:t>[arXiv:2006.10917]</a:t>
            </a:r>
            <a:endParaRPr lang="zh-CN" altLang="en-US" b="1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3747076"/>
            <a:ext cx="108489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1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3796" y="110157"/>
            <a:ext cx="5761769" cy="67478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0" y="2129337"/>
            <a:ext cx="6103936" cy="23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57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7734" y="15707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            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</a:t>
            </a:r>
            <a:r>
              <a:rPr lang="en-US" altLang="zh-CN" sz="6000" dirty="0" smtClean="0">
                <a:solidFill>
                  <a:srgbClr val="FF0000"/>
                </a:solidFill>
              </a:rPr>
              <a:t>Thanks!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046" y="73024"/>
            <a:ext cx="5002843" cy="4351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4424362"/>
            <a:ext cx="11141074" cy="24904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76633" y="1529338"/>
            <a:ext cx="278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Can be evaluated by Feynman </a:t>
            </a:r>
            <a:r>
              <a:rPr lang="en-US" altLang="zh-CN" dirty="0" smtClean="0"/>
              <a:t>parameters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7687733" y="1435100"/>
            <a:ext cx="2933700" cy="84666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5900" y="252919"/>
            <a:ext cx="1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Example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3765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5598" y="14959"/>
            <a:ext cx="7568138" cy="4351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809" y="4324500"/>
            <a:ext cx="6165850" cy="143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31" y="1645996"/>
            <a:ext cx="3970867" cy="16824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90356"/>
            <a:ext cx="6002867" cy="1103383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0" y="5659967"/>
            <a:ext cx="6087533" cy="1168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1934" y="177800"/>
            <a:ext cx="291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Based on MB representation</a:t>
            </a:r>
            <a:endParaRPr lang="zh-CN" altLang="en-US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776919" y="3754877"/>
            <a:ext cx="95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Planar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442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754" y="3898898"/>
            <a:ext cx="9176030" cy="18584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67" y="634412"/>
            <a:ext cx="5897032" cy="2387657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532737" y="3745059"/>
            <a:ext cx="9944100" cy="22309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74972" y="2946749"/>
            <a:ext cx="143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Nonplanar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467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9136" y="119209"/>
            <a:ext cx="10515600" cy="56470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IBP  (integration-by-parts)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938" y="1160475"/>
            <a:ext cx="1905921" cy="5603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10" y="2256275"/>
            <a:ext cx="2836159" cy="6908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83" y="3625588"/>
            <a:ext cx="3239405" cy="4288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83" y="4756642"/>
            <a:ext cx="3209442" cy="734332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36294" y="1045580"/>
            <a:ext cx="4274916" cy="49136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495489" y="1835768"/>
            <a:ext cx="0" cy="25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488917" y="3134061"/>
            <a:ext cx="0" cy="25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495489" y="4320465"/>
            <a:ext cx="0" cy="25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123" y="2601704"/>
            <a:ext cx="4516779" cy="11489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408" y="1141705"/>
            <a:ext cx="6352210" cy="10916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656" y="4154023"/>
            <a:ext cx="5820648" cy="93952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5400373" y="1191001"/>
            <a:ext cx="6578278" cy="433279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4926957" y="3449256"/>
            <a:ext cx="420547" cy="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525" y="6260376"/>
            <a:ext cx="9720262" cy="5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1902" y="5210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One more example on </a:t>
            </a:r>
            <a:r>
              <a:rPr lang="en-US" altLang="zh-CN" b="1" dirty="0"/>
              <a:t> </a:t>
            </a:r>
            <a:r>
              <a:rPr lang="en-US" altLang="zh-CN" b="1" dirty="0" smtClean="0"/>
              <a:t>IBP reduction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12" y="2593440"/>
            <a:ext cx="4480365" cy="9892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94" y="1407009"/>
            <a:ext cx="4020235" cy="973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469" y="4251347"/>
            <a:ext cx="5723654" cy="960793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290723" y="1389886"/>
            <a:ext cx="8672945" cy="416202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387012" y="2696700"/>
            <a:ext cx="4594167" cy="941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0" idx="4"/>
          </p:cNvCxnSpPr>
          <p:nvPr/>
        </p:nvCxnSpPr>
        <p:spPr>
          <a:xfrm flipH="1">
            <a:off x="5684095" y="3637978"/>
            <a:ext cx="1" cy="476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543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417</Words>
  <Application>Microsoft Office PowerPoint</Application>
  <PresentationFormat>宽屏</PresentationFormat>
  <Paragraphs>101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3" baseType="lpstr">
      <vt:lpstr>等线</vt:lpstr>
      <vt:lpstr>等线 Light</vt:lpstr>
      <vt:lpstr>黑体</vt:lpstr>
      <vt:lpstr>Arial</vt:lpstr>
      <vt:lpstr>Cambria Math</vt:lpstr>
      <vt:lpstr>Wingdings</vt:lpstr>
      <vt:lpstr>Office 主题​​</vt:lpstr>
      <vt:lpstr>Analytic Calculation of Multi-Loop Feynman Integrals</vt:lpstr>
      <vt:lpstr>The need for higher order QCD corrections</vt:lpstr>
      <vt:lpstr>Calculations of Feynman Integrals</vt:lpstr>
      <vt:lpstr>PowerPoint 演示文稿</vt:lpstr>
      <vt:lpstr>PowerPoint 演示文稿</vt:lpstr>
      <vt:lpstr>PowerPoint 演示文稿</vt:lpstr>
      <vt:lpstr>PowerPoint 演示文稿</vt:lpstr>
      <vt:lpstr>IBP  (integration-by-parts)</vt:lpstr>
      <vt:lpstr>PowerPoint 演示文稿</vt:lpstr>
      <vt:lpstr>PowerPoint 演示文稿</vt:lpstr>
      <vt:lpstr>Method: Differential Equations (DE)</vt:lpstr>
      <vt:lpstr>Progress in DE method:</vt:lpstr>
      <vt:lpstr>PowerPoint 演示文稿</vt:lpstr>
      <vt:lpstr>Weight</vt:lpstr>
      <vt:lpstr>PowerPoint 演示文稿</vt:lpstr>
      <vt:lpstr>PowerPoint 演示文稿</vt:lpstr>
      <vt:lpstr>PowerPoint 演示文稿</vt:lpstr>
      <vt:lpstr>1. Two-loop master integrals for heavy-to-light form factors of two different massive fermions</vt:lpstr>
      <vt:lpstr>Sample of Two-loop Feynman diagrams</vt:lpstr>
      <vt:lpstr>PowerPoint 演示文稿</vt:lpstr>
      <vt:lpstr>PowerPoint 演示文稿</vt:lpstr>
      <vt:lpstr>Method: Differential Equations (DE)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Three-Loop Heavy-to-light Form factors</vt:lpstr>
      <vt:lpstr>Color-planar diagrams （Leading Color Contribution）</vt:lpstr>
      <vt:lpstr>Integrals can be parameterized by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Boundary Conditions</vt:lpstr>
      <vt:lpstr>PowerPoint 演示文稿</vt:lpstr>
      <vt:lpstr>PowerPoint 演示文稿</vt:lpstr>
      <vt:lpstr>PowerPoint 演示文稿</vt:lpstr>
      <vt:lpstr>Check:（s=-1.3,m=1.0）</vt:lpstr>
      <vt:lpstr>PowerPoint 演示文稿</vt:lpstr>
      <vt:lpstr>PowerPoint 演示文稿</vt:lpstr>
      <vt:lpstr>PowerPoint 演示文稿</vt:lpstr>
      <vt:lpstr>4. Master Integrals for  two-loop QCD corrections to Quark Quasi PDFs         [arXiv:2006.10917]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Three-loop planar master integrals for heavy to light form factors</dc:title>
  <dc:creator>longbin chen</dc:creator>
  <cp:lastModifiedBy>longbin chen</cp:lastModifiedBy>
  <cp:revision>199</cp:revision>
  <dcterms:created xsi:type="dcterms:W3CDTF">2018-11-01T11:48:53Z</dcterms:created>
  <dcterms:modified xsi:type="dcterms:W3CDTF">2020-08-21T06:21:46Z</dcterms:modified>
</cp:coreProperties>
</file>